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339" r:id="rId2"/>
    <p:sldId id="267" r:id="rId3"/>
    <p:sldId id="258" r:id="rId4"/>
    <p:sldId id="349" r:id="rId5"/>
    <p:sldId id="350" r:id="rId6"/>
    <p:sldId id="351" r:id="rId7"/>
    <p:sldId id="352" r:id="rId8"/>
    <p:sldId id="356" r:id="rId9"/>
    <p:sldId id="357" r:id="rId10"/>
    <p:sldId id="348" r:id="rId11"/>
    <p:sldId id="364" r:id="rId12"/>
    <p:sldId id="365" r:id="rId13"/>
    <p:sldId id="369" r:id="rId14"/>
    <p:sldId id="370" r:id="rId15"/>
    <p:sldId id="358" r:id="rId16"/>
    <p:sldId id="359" r:id="rId17"/>
    <p:sldId id="360" r:id="rId18"/>
    <p:sldId id="361" r:id="rId19"/>
    <p:sldId id="362" r:id="rId20"/>
    <p:sldId id="372" r:id="rId21"/>
    <p:sldId id="374" r:id="rId22"/>
    <p:sldId id="385" r:id="rId23"/>
    <p:sldId id="391" r:id="rId24"/>
    <p:sldId id="392" r:id="rId25"/>
    <p:sldId id="389" r:id="rId26"/>
    <p:sldId id="395" r:id="rId27"/>
    <p:sldId id="387" r:id="rId28"/>
    <p:sldId id="388" r:id="rId29"/>
    <p:sldId id="394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81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83FA2D-027C-4C84-837E-19745C5FFA3C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E83B26-ADE3-4630-B7B1-F124FB57A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64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>
            <a:extLst>
              <a:ext uri="{FF2B5EF4-FFF2-40B4-BE49-F238E27FC236}">
                <a16:creationId xmlns:a16="http://schemas.microsoft.com/office/drawing/2014/main" id="{A424F6E9-0E4F-37E9-812B-52F80D57C8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E739820-7319-4D13-ABFA-6B6802A3C9E3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24931" name="Rectangle 2">
            <a:extLst>
              <a:ext uri="{FF2B5EF4-FFF2-40B4-BE49-F238E27FC236}">
                <a16:creationId xmlns:a16="http://schemas.microsoft.com/office/drawing/2014/main" id="{C9834C44-1DE1-C883-9F0B-9CA8A31AFA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>
            <a:extLst>
              <a:ext uri="{FF2B5EF4-FFF2-40B4-BE49-F238E27FC236}">
                <a16:creationId xmlns:a16="http://schemas.microsoft.com/office/drawing/2014/main" id="{5ADE916D-75C5-ECA1-AC3F-F74DE7F080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>
            <a:extLst>
              <a:ext uri="{FF2B5EF4-FFF2-40B4-BE49-F238E27FC236}">
                <a16:creationId xmlns:a16="http://schemas.microsoft.com/office/drawing/2014/main" id="{1E7B0352-6C33-D352-AF3A-B99D549513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DEDEADA-C59B-4390-84BC-76CE2EBCE12D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4147" name="Rectangle 2">
            <a:extLst>
              <a:ext uri="{FF2B5EF4-FFF2-40B4-BE49-F238E27FC236}">
                <a16:creationId xmlns:a16="http://schemas.microsoft.com/office/drawing/2014/main" id="{878C4B01-3ED1-C8F9-38B7-A790A5DCEB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>
            <a:extLst>
              <a:ext uri="{FF2B5EF4-FFF2-40B4-BE49-F238E27FC236}">
                <a16:creationId xmlns:a16="http://schemas.microsoft.com/office/drawing/2014/main" id="{8CC50D9D-948B-7D24-280C-2498497E48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>
            <a:extLst>
              <a:ext uri="{FF2B5EF4-FFF2-40B4-BE49-F238E27FC236}">
                <a16:creationId xmlns:a16="http://schemas.microsoft.com/office/drawing/2014/main" id="{45B055CE-033E-DCF1-B082-FBC91D87A1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5B01E01-3747-4F3F-BDE8-ABD23C803ED4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5171" name="Rectangle 2">
            <a:extLst>
              <a:ext uri="{FF2B5EF4-FFF2-40B4-BE49-F238E27FC236}">
                <a16:creationId xmlns:a16="http://schemas.microsoft.com/office/drawing/2014/main" id="{4B8977A8-10B4-55B6-9CA7-CAFEB354B0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>
            <a:extLst>
              <a:ext uri="{FF2B5EF4-FFF2-40B4-BE49-F238E27FC236}">
                <a16:creationId xmlns:a16="http://schemas.microsoft.com/office/drawing/2014/main" id="{FE768861-7FC7-EAA2-47E4-62FB9F379A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>
            <a:extLst>
              <a:ext uri="{FF2B5EF4-FFF2-40B4-BE49-F238E27FC236}">
                <a16:creationId xmlns:a16="http://schemas.microsoft.com/office/drawing/2014/main" id="{2EE68D2A-6252-6798-07F1-A8A1F13FAD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84E15E9-F697-4173-82F7-D74675EE66E4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6195" name="Rectangle 2">
            <a:extLst>
              <a:ext uri="{FF2B5EF4-FFF2-40B4-BE49-F238E27FC236}">
                <a16:creationId xmlns:a16="http://schemas.microsoft.com/office/drawing/2014/main" id="{74BD29DB-F63D-A40A-C0F4-CF0A836147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>
            <a:extLst>
              <a:ext uri="{FF2B5EF4-FFF2-40B4-BE49-F238E27FC236}">
                <a16:creationId xmlns:a16="http://schemas.microsoft.com/office/drawing/2014/main" id="{CE57FECC-9969-7A5D-F4BD-4340D3C998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>
            <a:extLst>
              <a:ext uri="{FF2B5EF4-FFF2-40B4-BE49-F238E27FC236}">
                <a16:creationId xmlns:a16="http://schemas.microsoft.com/office/drawing/2014/main" id="{C5A47D4C-E992-0A0D-F3D5-CDAF6B2B8C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8561928-772B-4C78-97C8-0C96F2A267A2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7219" name="Rectangle 2">
            <a:extLst>
              <a:ext uri="{FF2B5EF4-FFF2-40B4-BE49-F238E27FC236}">
                <a16:creationId xmlns:a16="http://schemas.microsoft.com/office/drawing/2014/main" id="{4C5B170F-2111-920F-91C0-3332237D5A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>
            <a:extLst>
              <a:ext uri="{FF2B5EF4-FFF2-40B4-BE49-F238E27FC236}">
                <a16:creationId xmlns:a16="http://schemas.microsoft.com/office/drawing/2014/main" id="{D893EAF3-13B0-2756-25E1-562B97481F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>
            <a:extLst>
              <a:ext uri="{FF2B5EF4-FFF2-40B4-BE49-F238E27FC236}">
                <a16:creationId xmlns:a16="http://schemas.microsoft.com/office/drawing/2014/main" id="{28080815-2B9D-E1FD-E84C-C27034A9B3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12BCDE7-11EB-4E41-9A22-0C0AC8FF4162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8243" name="Rectangle 2">
            <a:extLst>
              <a:ext uri="{FF2B5EF4-FFF2-40B4-BE49-F238E27FC236}">
                <a16:creationId xmlns:a16="http://schemas.microsoft.com/office/drawing/2014/main" id="{8F21EE41-58BF-9913-D6CC-D4593D9E03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>
            <a:extLst>
              <a:ext uri="{FF2B5EF4-FFF2-40B4-BE49-F238E27FC236}">
                <a16:creationId xmlns:a16="http://schemas.microsoft.com/office/drawing/2014/main" id="{B65874C5-2B5F-C19C-6DCD-22D493BD01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>
            <a:extLst>
              <a:ext uri="{FF2B5EF4-FFF2-40B4-BE49-F238E27FC236}">
                <a16:creationId xmlns:a16="http://schemas.microsoft.com/office/drawing/2014/main" id="{3EF280DD-4E20-7F77-166F-105BFE02E9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ADB18D1-6AF3-4779-838B-A58D51093226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9267" name="Rectangle 2">
            <a:extLst>
              <a:ext uri="{FF2B5EF4-FFF2-40B4-BE49-F238E27FC236}">
                <a16:creationId xmlns:a16="http://schemas.microsoft.com/office/drawing/2014/main" id="{4DA68490-C62E-F8DE-19F0-AC3A74CD87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>
            <a:extLst>
              <a:ext uri="{FF2B5EF4-FFF2-40B4-BE49-F238E27FC236}">
                <a16:creationId xmlns:a16="http://schemas.microsoft.com/office/drawing/2014/main" id="{BD8874DF-727C-D619-B96F-A44F7A1A2B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>
            <a:extLst>
              <a:ext uri="{FF2B5EF4-FFF2-40B4-BE49-F238E27FC236}">
                <a16:creationId xmlns:a16="http://schemas.microsoft.com/office/drawing/2014/main" id="{F175D891-7CCF-50A4-2A2B-F3A4A21133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0D7232E-467C-49C4-B475-9AB56818305F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0291" name="Rectangle 2">
            <a:extLst>
              <a:ext uri="{FF2B5EF4-FFF2-40B4-BE49-F238E27FC236}">
                <a16:creationId xmlns:a16="http://schemas.microsoft.com/office/drawing/2014/main" id="{1EA47BB0-8A14-A5C3-DF82-383268E1E1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>
            <a:extLst>
              <a:ext uri="{FF2B5EF4-FFF2-40B4-BE49-F238E27FC236}">
                <a16:creationId xmlns:a16="http://schemas.microsoft.com/office/drawing/2014/main" id="{B2346426-95CF-67A9-E47A-5894A47DBA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>
            <a:extLst>
              <a:ext uri="{FF2B5EF4-FFF2-40B4-BE49-F238E27FC236}">
                <a16:creationId xmlns:a16="http://schemas.microsoft.com/office/drawing/2014/main" id="{4303BE4A-2AA7-A91A-375C-EFA1CEB71D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03B3A9-F096-48EE-9155-0047780CDE20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1315" name="Rectangle 2">
            <a:extLst>
              <a:ext uri="{FF2B5EF4-FFF2-40B4-BE49-F238E27FC236}">
                <a16:creationId xmlns:a16="http://schemas.microsoft.com/office/drawing/2014/main" id="{A9A4CEF2-4E98-85E5-7572-5EDA6DE150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>
            <a:extLst>
              <a:ext uri="{FF2B5EF4-FFF2-40B4-BE49-F238E27FC236}">
                <a16:creationId xmlns:a16="http://schemas.microsoft.com/office/drawing/2014/main" id="{F08C2716-93BA-BB84-D9E1-10D91D1CE1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>
            <a:extLst>
              <a:ext uri="{FF2B5EF4-FFF2-40B4-BE49-F238E27FC236}">
                <a16:creationId xmlns:a16="http://schemas.microsoft.com/office/drawing/2014/main" id="{0888478F-A0CF-41D6-99A0-ECF15928C2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E9C54C-E856-4A4D-9F4B-F06CD2AA744E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2339" name="Rectangle 2">
            <a:extLst>
              <a:ext uri="{FF2B5EF4-FFF2-40B4-BE49-F238E27FC236}">
                <a16:creationId xmlns:a16="http://schemas.microsoft.com/office/drawing/2014/main" id="{FDE30654-2FB3-7000-317B-F59A3D2CBF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>
            <a:extLst>
              <a:ext uri="{FF2B5EF4-FFF2-40B4-BE49-F238E27FC236}">
                <a16:creationId xmlns:a16="http://schemas.microsoft.com/office/drawing/2014/main" id="{2496B271-9E7D-4F86-AD75-7800E1EFF0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>
            <a:extLst>
              <a:ext uri="{FF2B5EF4-FFF2-40B4-BE49-F238E27FC236}">
                <a16:creationId xmlns:a16="http://schemas.microsoft.com/office/drawing/2014/main" id="{66C4193A-EF61-0A07-27FD-75BC582E41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3E39C68-CD31-4621-8A8A-D90A9FFFA66D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3363" name="Rectangle 2">
            <a:extLst>
              <a:ext uri="{FF2B5EF4-FFF2-40B4-BE49-F238E27FC236}">
                <a16:creationId xmlns:a16="http://schemas.microsoft.com/office/drawing/2014/main" id="{DAB553EC-4535-B631-382C-7CB704BE8D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>
            <a:extLst>
              <a:ext uri="{FF2B5EF4-FFF2-40B4-BE49-F238E27FC236}">
                <a16:creationId xmlns:a16="http://schemas.microsoft.com/office/drawing/2014/main" id="{41ED4EE0-3FE5-026B-8A91-F59BF8E41A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>
            <a:extLst>
              <a:ext uri="{FF2B5EF4-FFF2-40B4-BE49-F238E27FC236}">
                <a16:creationId xmlns:a16="http://schemas.microsoft.com/office/drawing/2014/main" id="{35C5FFFF-790A-7794-4028-8B96EB1F3E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AEA47CE-3429-490D-A07B-AF902C99974F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25955" name="Rectangle 2">
            <a:extLst>
              <a:ext uri="{FF2B5EF4-FFF2-40B4-BE49-F238E27FC236}">
                <a16:creationId xmlns:a16="http://schemas.microsoft.com/office/drawing/2014/main" id="{2D41FEB8-2512-48C9-4DBF-12D0AD93BE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>
            <a:extLst>
              <a:ext uri="{FF2B5EF4-FFF2-40B4-BE49-F238E27FC236}">
                <a16:creationId xmlns:a16="http://schemas.microsoft.com/office/drawing/2014/main" id="{1F54C026-9CD0-F76B-37E5-D3743C9F5A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>
            <a:extLst>
              <a:ext uri="{FF2B5EF4-FFF2-40B4-BE49-F238E27FC236}">
                <a16:creationId xmlns:a16="http://schemas.microsoft.com/office/drawing/2014/main" id="{087ECD63-B063-0CAC-63E3-BD471E8A67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F68C95F-E612-4B7B-9474-E6B086F5A7A1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4387" name="Rectangle 2">
            <a:extLst>
              <a:ext uri="{FF2B5EF4-FFF2-40B4-BE49-F238E27FC236}">
                <a16:creationId xmlns:a16="http://schemas.microsoft.com/office/drawing/2014/main" id="{3BB7636C-314B-134B-58C3-69D898C074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>
            <a:extLst>
              <a:ext uri="{FF2B5EF4-FFF2-40B4-BE49-F238E27FC236}">
                <a16:creationId xmlns:a16="http://schemas.microsoft.com/office/drawing/2014/main" id="{26CA0847-EE96-DF52-D997-D3AABC8CDE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>
            <a:extLst>
              <a:ext uri="{FF2B5EF4-FFF2-40B4-BE49-F238E27FC236}">
                <a16:creationId xmlns:a16="http://schemas.microsoft.com/office/drawing/2014/main" id="{0FEC5394-17B0-4E99-212F-5C084EDFE3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1B9392A-BF21-433D-ADB3-DE9C3604369F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5411" name="Rectangle 2">
            <a:extLst>
              <a:ext uri="{FF2B5EF4-FFF2-40B4-BE49-F238E27FC236}">
                <a16:creationId xmlns:a16="http://schemas.microsoft.com/office/drawing/2014/main" id="{F930F8D4-41D5-7625-34D9-FD3172BAF7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>
            <a:extLst>
              <a:ext uri="{FF2B5EF4-FFF2-40B4-BE49-F238E27FC236}">
                <a16:creationId xmlns:a16="http://schemas.microsoft.com/office/drawing/2014/main" id="{978C5860-5CED-89B9-0093-176085D631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>
            <a:extLst>
              <a:ext uri="{FF2B5EF4-FFF2-40B4-BE49-F238E27FC236}">
                <a16:creationId xmlns:a16="http://schemas.microsoft.com/office/drawing/2014/main" id="{53632863-12A9-6819-B6A7-CAA9595C21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8C04059-FC43-405C-AEC4-36F6C7C3621E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6435" name="Rectangle 2">
            <a:extLst>
              <a:ext uri="{FF2B5EF4-FFF2-40B4-BE49-F238E27FC236}">
                <a16:creationId xmlns:a16="http://schemas.microsoft.com/office/drawing/2014/main" id="{1FE9BE12-BC3C-8FBB-957C-E23B491F2C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>
            <a:extLst>
              <a:ext uri="{FF2B5EF4-FFF2-40B4-BE49-F238E27FC236}">
                <a16:creationId xmlns:a16="http://schemas.microsoft.com/office/drawing/2014/main" id="{3B223AA7-528C-62FA-AB6D-140F668F0B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>
            <a:extLst>
              <a:ext uri="{FF2B5EF4-FFF2-40B4-BE49-F238E27FC236}">
                <a16:creationId xmlns:a16="http://schemas.microsoft.com/office/drawing/2014/main" id="{55B1B79F-314D-A9AD-28E1-CE11C96774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B7AB013-0DC4-448E-A853-D5CD3DC55B5C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8483" name="Rectangle 2">
            <a:extLst>
              <a:ext uri="{FF2B5EF4-FFF2-40B4-BE49-F238E27FC236}">
                <a16:creationId xmlns:a16="http://schemas.microsoft.com/office/drawing/2014/main" id="{00E5725D-5AE9-4D2B-BA2D-6C2A04CAEB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>
            <a:extLst>
              <a:ext uri="{FF2B5EF4-FFF2-40B4-BE49-F238E27FC236}">
                <a16:creationId xmlns:a16="http://schemas.microsoft.com/office/drawing/2014/main" id="{1290CB6C-2989-256A-70B0-C1152FC9B5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>
            <a:extLst>
              <a:ext uri="{FF2B5EF4-FFF2-40B4-BE49-F238E27FC236}">
                <a16:creationId xmlns:a16="http://schemas.microsoft.com/office/drawing/2014/main" id="{5230CCF3-5773-FAD6-F192-A7F1701E44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B25E970-3872-4237-B621-C4A564E4FBF8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9507" name="Rectangle 2">
            <a:extLst>
              <a:ext uri="{FF2B5EF4-FFF2-40B4-BE49-F238E27FC236}">
                <a16:creationId xmlns:a16="http://schemas.microsoft.com/office/drawing/2014/main" id="{3FBD5BE0-02B3-E65A-B9EF-01F36645CB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>
            <a:extLst>
              <a:ext uri="{FF2B5EF4-FFF2-40B4-BE49-F238E27FC236}">
                <a16:creationId xmlns:a16="http://schemas.microsoft.com/office/drawing/2014/main" id="{3B3BFD14-765F-4CB0-9E1F-0CFCFA3272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>
            <a:extLst>
              <a:ext uri="{FF2B5EF4-FFF2-40B4-BE49-F238E27FC236}">
                <a16:creationId xmlns:a16="http://schemas.microsoft.com/office/drawing/2014/main" id="{A40A66FF-766B-D01F-D56E-BA2095ABB5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0A747CD-EA09-4D62-9623-F56EB5ADCC62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0531" name="Rectangle 2">
            <a:extLst>
              <a:ext uri="{FF2B5EF4-FFF2-40B4-BE49-F238E27FC236}">
                <a16:creationId xmlns:a16="http://schemas.microsoft.com/office/drawing/2014/main" id="{9455A788-5B76-3461-65FC-8EAEB5818D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>
            <a:extLst>
              <a:ext uri="{FF2B5EF4-FFF2-40B4-BE49-F238E27FC236}">
                <a16:creationId xmlns:a16="http://schemas.microsoft.com/office/drawing/2014/main" id="{E1212288-4709-3FD7-DF6A-63449D4A26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>
            <a:extLst>
              <a:ext uri="{FF2B5EF4-FFF2-40B4-BE49-F238E27FC236}">
                <a16:creationId xmlns:a16="http://schemas.microsoft.com/office/drawing/2014/main" id="{A160E7EE-F752-04A4-445E-065839022A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1DF4FE3-A4F5-4169-9EF1-3B79E9B8E277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26979" name="Rectangle 2">
            <a:extLst>
              <a:ext uri="{FF2B5EF4-FFF2-40B4-BE49-F238E27FC236}">
                <a16:creationId xmlns:a16="http://schemas.microsoft.com/office/drawing/2014/main" id="{00F90DAE-148F-35A2-4EF5-2AF9E70166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>
            <a:extLst>
              <a:ext uri="{FF2B5EF4-FFF2-40B4-BE49-F238E27FC236}">
                <a16:creationId xmlns:a16="http://schemas.microsoft.com/office/drawing/2014/main" id="{6EE73EDE-DF7B-31C2-EA1B-7B36468B56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>
            <a:extLst>
              <a:ext uri="{FF2B5EF4-FFF2-40B4-BE49-F238E27FC236}">
                <a16:creationId xmlns:a16="http://schemas.microsoft.com/office/drawing/2014/main" id="{FACC222B-92E0-9A7B-58BC-3DF31D4AE0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F89B777-8A63-4705-8ACA-4CF4CD03B4EB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28003" name="Rectangle 2">
            <a:extLst>
              <a:ext uri="{FF2B5EF4-FFF2-40B4-BE49-F238E27FC236}">
                <a16:creationId xmlns:a16="http://schemas.microsoft.com/office/drawing/2014/main" id="{74504926-6EC5-096B-13C7-BD33A846C8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>
            <a:extLst>
              <a:ext uri="{FF2B5EF4-FFF2-40B4-BE49-F238E27FC236}">
                <a16:creationId xmlns:a16="http://schemas.microsoft.com/office/drawing/2014/main" id="{54C16D38-1553-7E92-4322-F095D8D35F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>
            <a:extLst>
              <a:ext uri="{FF2B5EF4-FFF2-40B4-BE49-F238E27FC236}">
                <a16:creationId xmlns:a16="http://schemas.microsoft.com/office/drawing/2014/main" id="{87F79853-B6DB-5CEB-9509-4BBB6D07C8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F8769C-FFFD-4492-9713-F55F4EA8331B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29027" name="Rectangle 2">
            <a:extLst>
              <a:ext uri="{FF2B5EF4-FFF2-40B4-BE49-F238E27FC236}">
                <a16:creationId xmlns:a16="http://schemas.microsoft.com/office/drawing/2014/main" id="{D534672F-5797-B907-1AC2-7C22C01F23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>
            <a:extLst>
              <a:ext uri="{FF2B5EF4-FFF2-40B4-BE49-F238E27FC236}">
                <a16:creationId xmlns:a16="http://schemas.microsoft.com/office/drawing/2014/main" id="{0242645B-8039-DC38-447F-52EBB9A5FD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>
            <a:extLst>
              <a:ext uri="{FF2B5EF4-FFF2-40B4-BE49-F238E27FC236}">
                <a16:creationId xmlns:a16="http://schemas.microsoft.com/office/drawing/2014/main" id="{3B69A18C-A6A5-1C45-E360-8C2C772240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A45DD9D-35CF-4F6E-AF6D-7A20D641C908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0051" name="Rectangle 2">
            <a:extLst>
              <a:ext uri="{FF2B5EF4-FFF2-40B4-BE49-F238E27FC236}">
                <a16:creationId xmlns:a16="http://schemas.microsoft.com/office/drawing/2014/main" id="{F4969F68-947D-8E71-B868-108CD2C2C5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>
            <a:extLst>
              <a:ext uri="{FF2B5EF4-FFF2-40B4-BE49-F238E27FC236}">
                <a16:creationId xmlns:a16="http://schemas.microsoft.com/office/drawing/2014/main" id="{F613E700-362D-496A-0EF2-247B0BD92D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>
            <a:extLst>
              <a:ext uri="{FF2B5EF4-FFF2-40B4-BE49-F238E27FC236}">
                <a16:creationId xmlns:a16="http://schemas.microsoft.com/office/drawing/2014/main" id="{1F6CAFCA-3353-2D27-23A4-DAD76B605E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CFE28DA-8DDB-4233-AD9C-C634C6166922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1075" name="Rectangle 2">
            <a:extLst>
              <a:ext uri="{FF2B5EF4-FFF2-40B4-BE49-F238E27FC236}">
                <a16:creationId xmlns:a16="http://schemas.microsoft.com/office/drawing/2014/main" id="{DA41AC8F-F733-DE88-D68D-42E8C3D5BB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>
            <a:extLst>
              <a:ext uri="{FF2B5EF4-FFF2-40B4-BE49-F238E27FC236}">
                <a16:creationId xmlns:a16="http://schemas.microsoft.com/office/drawing/2014/main" id="{B21EF938-3387-37A2-00E0-38F7298FE2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>
            <a:extLst>
              <a:ext uri="{FF2B5EF4-FFF2-40B4-BE49-F238E27FC236}">
                <a16:creationId xmlns:a16="http://schemas.microsoft.com/office/drawing/2014/main" id="{E274248F-514F-6CD7-1C90-6DAA4A1060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B9FC3FB-3FA4-4BE6-A6FB-96EBA0EB1E52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2099" name="Rectangle 2">
            <a:extLst>
              <a:ext uri="{FF2B5EF4-FFF2-40B4-BE49-F238E27FC236}">
                <a16:creationId xmlns:a16="http://schemas.microsoft.com/office/drawing/2014/main" id="{F4AA4D9E-5B42-C636-891B-3B41DC3893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>
            <a:extLst>
              <a:ext uri="{FF2B5EF4-FFF2-40B4-BE49-F238E27FC236}">
                <a16:creationId xmlns:a16="http://schemas.microsoft.com/office/drawing/2014/main" id="{F483C470-9942-6B72-9EFE-ABB0905D7A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>
            <a:extLst>
              <a:ext uri="{FF2B5EF4-FFF2-40B4-BE49-F238E27FC236}">
                <a16:creationId xmlns:a16="http://schemas.microsoft.com/office/drawing/2014/main" id="{AB282860-B00F-74E1-4566-123626FF4C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D41955F-D57E-4A89-9EFB-7571E26422C1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3123" name="Rectangle 2">
            <a:extLst>
              <a:ext uri="{FF2B5EF4-FFF2-40B4-BE49-F238E27FC236}">
                <a16:creationId xmlns:a16="http://schemas.microsoft.com/office/drawing/2014/main" id="{AEEDC6CF-4F3D-06D3-8ED6-0DEAE0C1DF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>
            <a:extLst>
              <a:ext uri="{FF2B5EF4-FFF2-40B4-BE49-F238E27FC236}">
                <a16:creationId xmlns:a16="http://schemas.microsoft.com/office/drawing/2014/main" id="{3B15FC45-C818-95C2-C402-BD84B50406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>
            <a:extLst>
              <a:ext uri="{FF2B5EF4-FFF2-40B4-BE49-F238E27FC236}">
                <a16:creationId xmlns:a16="http://schemas.microsoft.com/office/drawing/2014/main" id="{7C515D18-98E5-D484-C050-92AD1E89631A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3989388"/>
            <a:ext cx="11480800" cy="201612"/>
            <a:chOff x="144" y="1680"/>
            <a:chExt cx="5424" cy="144"/>
          </a:xfrm>
        </p:grpSpPr>
        <p:sp>
          <p:nvSpPr>
            <p:cNvPr id="3" name="Rectangle 8">
              <a:extLst>
                <a:ext uri="{FF2B5EF4-FFF2-40B4-BE49-F238E27FC236}">
                  <a16:creationId xmlns:a16="http://schemas.microsoft.com/office/drawing/2014/main" id="{7A4C51A0-692D-67AA-1ED5-9F78B82658A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 sz="1800"/>
            </a:p>
          </p:txBody>
        </p:sp>
        <p:sp>
          <p:nvSpPr>
            <p:cNvPr id="4" name="Rectangle 9">
              <a:extLst>
                <a:ext uri="{FF2B5EF4-FFF2-40B4-BE49-F238E27FC236}">
                  <a16:creationId xmlns:a16="http://schemas.microsoft.com/office/drawing/2014/main" id="{16AB4D80-B9F1-6D1B-DE03-84D1FB8623D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 sz="1800"/>
            </a:p>
          </p:txBody>
        </p:sp>
        <p:sp>
          <p:nvSpPr>
            <p:cNvPr id="5" name="Rectangle 10">
              <a:extLst>
                <a:ext uri="{FF2B5EF4-FFF2-40B4-BE49-F238E27FC236}">
                  <a16:creationId xmlns:a16="http://schemas.microsoft.com/office/drawing/2014/main" id="{37AF6ABA-C6A9-6729-49D1-F7B24DCACB8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 sz="1800"/>
            </a:p>
          </p:txBody>
        </p:sp>
      </p:grpSp>
      <p:sp>
        <p:nvSpPr>
          <p:cNvPr id="6" name="Rectangle 12">
            <a:extLst>
              <a:ext uri="{FF2B5EF4-FFF2-40B4-BE49-F238E27FC236}">
                <a16:creationId xmlns:a16="http://schemas.microsoft.com/office/drawing/2014/main" id="{95668F50-CF22-22C1-0029-E6426B31138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04800" y="1246188"/>
            <a:ext cx="3826933" cy="201612"/>
          </a:xfrm>
          <a:prstGeom prst="rect">
            <a:avLst/>
          </a:prstGeom>
          <a:solidFill>
            <a:srgbClr val="FF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IN" sz="1800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A399383-5B45-7EEC-9BC1-DF00E52C023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131734" y="1246188"/>
            <a:ext cx="3826933" cy="201612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IN" sz="1800"/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C5892A06-CF19-4270-7914-ECB202F64F9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58667" y="1246188"/>
            <a:ext cx="3826933" cy="2016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IN" sz="180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606550"/>
            <a:ext cx="10363200" cy="2127250"/>
          </a:xfrm>
        </p:spPr>
        <p:txBody>
          <a:bodyPr/>
          <a:lstStyle>
            <a:lvl1pPr>
              <a:defRPr sz="7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4419600"/>
            <a:ext cx="85344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91CF87FB-F423-EA17-05FB-294EAC2D33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D160E76E-2C75-3644-147B-2824385BDB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FD7EBF3C-1A25-BBAB-0253-B40D940F54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897D4B-2C5C-4D4F-9C72-78817CD918E4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1469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5389A0-CB86-F9E5-F883-5A2098D324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679AC64-872E-9EEA-72BB-C1CC81C68F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6F06BAF-D728-8E89-3D28-037B793B2F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B3189B-ACE3-402F-8260-FCE69D790738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2933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34D6187-C60E-1EBE-7579-E0D9FCE7A7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15D63CB-A1EA-5D8E-89C0-DB71AC9DDB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2031A50-3C17-5055-5638-15D1941346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0933C5-1628-4B3F-B6DC-2764BEED2539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6898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A09DAA-5B5E-8545-73DF-4F99ACD3DE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E5E5C2-686D-BEBB-DAA7-137143598F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2B31855-A1B8-4B34-1BF5-13A30BDC2E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0A6B02-EADC-4893-A94D-94395AE7CA56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027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3DE8D29-90C4-57EC-0798-57B2BE024C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BB80C3D-B2A5-4380-B9B2-BF0CC1429B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3BA75F1-562A-6945-D6D1-F81378B167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E810A4-5CAB-4884-A44E-B68B2A9380E0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7443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B9DCCF-317D-0714-F6D4-12E7CA75F0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DD77E6-737B-CAC2-14A1-597B34691F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69D8B9-5548-9FD3-B1FB-D0DDD4CF76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21CED6-3AD8-42D6-B29B-DC386F907E46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9015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C9F2F59-C07F-E706-AC7F-2DA8137CF0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67DE7BC-748D-1A22-090A-9860CCE1A3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12DCFFD-DB57-8E23-EC07-669A0161E8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0AF629-6DFC-4C7B-9901-916E834CF72B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1631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8430B27-276D-B22E-0E88-305ECEDD1F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CFEF02-877F-DC3D-A772-1A61882953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7E6B93-E003-0857-DC7E-603EEE58A0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C4ED52-FE7D-4A99-8D14-2126169EE19C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4604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B6FA1DB-5CA8-F01A-306F-5332CE2666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096807E-28D0-86D1-F3B4-CD947A5DC0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ADDA10A-D8E3-8841-E0BB-5638A12959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18E2E5-4F62-48F0-9640-7B09B868A88E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2640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F526E7-8797-7A80-423B-8A7581DBBA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8BFD8A-B7DB-7066-10BA-87B2EACC70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823B81-00BD-4FF8-1213-3E14B7D36C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A2A71B-C438-46DC-B3C7-46D675B07AD8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7799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BD9AEB-AA5B-4C63-62EE-943D702B47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3D14DF-EA66-5C98-6D7C-F77313A637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7DC805-31E5-9C19-1926-E61CFA8591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F47AA6-4119-4661-9A4F-E8606BF525FE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9037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95ACCE4-5D31-F03E-B85A-9DEC24A5A0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4"/>
            <a:ext cx="109728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2DBCB9B-16BB-6A2E-3D17-9D8B651ECD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753637BA-AEEF-393F-D7C9-9DB0CBCB64F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1" name="Rectangle 5">
            <a:extLst>
              <a:ext uri="{FF2B5EF4-FFF2-40B4-BE49-F238E27FC236}">
                <a16:creationId xmlns:a16="http://schemas.microsoft.com/office/drawing/2014/main" id="{8453B595-7240-E1E0-263C-053BE7CD540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2" name="Rectangle 6">
            <a:extLst>
              <a:ext uri="{FF2B5EF4-FFF2-40B4-BE49-F238E27FC236}">
                <a16:creationId xmlns:a16="http://schemas.microsoft.com/office/drawing/2014/main" id="{0CF7840C-2C1C-BDF3-457C-F8FA2D9E26A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cs typeface="Arial" panose="020B0604020202020204" pitchFamily="34" charset="0"/>
              </a:defRPr>
            </a:lvl1pPr>
          </a:lstStyle>
          <a:p>
            <a:fld id="{774B3738-91A9-494C-B32B-DD26620D6BF9}" type="slidenum">
              <a:rPr lang="ar-SA" altLang="en-US"/>
              <a:pPr/>
              <a:t>‹#›</a:t>
            </a:fld>
            <a:endParaRPr lang="en-US" altLang="en-US"/>
          </a:p>
        </p:txBody>
      </p:sp>
      <p:sp>
        <p:nvSpPr>
          <p:cNvPr id="24583" name="Rectangle 7">
            <a:extLst>
              <a:ext uri="{FF2B5EF4-FFF2-40B4-BE49-F238E27FC236}">
                <a16:creationId xmlns:a16="http://schemas.microsoft.com/office/drawing/2014/main" id="{6067456A-67FE-32AB-E0D4-7AD03A5BAC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48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4584" name="Line 8">
            <a:extLst>
              <a:ext uri="{FF2B5EF4-FFF2-40B4-BE49-F238E27FC236}">
                <a16:creationId xmlns:a16="http://schemas.microsoft.com/office/drawing/2014/main" id="{B670C872-1497-3101-D53F-3C9D88F20EA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447800"/>
            <a:ext cx="107696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IN" sz="1800"/>
          </a:p>
        </p:txBody>
      </p:sp>
      <p:sp>
        <p:nvSpPr>
          <p:cNvPr id="24585" name="Rectangle 9">
            <a:extLst>
              <a:ext uri="{FF2B5EF4-FFF2-40B4-BE49-F238E27FC236}">
                <a16:creationId xmlns:a16="http://schemas.microsoft.com/office/drawing/2014/main" id="{B2CD3E73-B624-A4A4-6083-BB4329D4B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0"/>
            <a:ext cx="3048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4586" name="Rectangle 10">
            <a:extLst>
              <a:ext uri="{FF2B5EF4-FFF2-40B4-BE49-F238E27FC236}">
                <a16:creationId xmlns:a16="http://schemas.microsoft.com/office/drawing/2014/main" id="{01D24528-1ABE-8468-1136-FA2B245840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0"/>
            <a:ext cx="3048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4587" name="Rectangle 11">
            <a:extLst>
              <a:ext uri="{FF2B5EF4-FFF2-40B4-BE49-F238E27FC236}">
                <a16:creationId xmlns:a16="http://schemas.microsoft.com/office/drawing/2014/main" id="{DB295CA4-A1AF-A73A-DAB7-0A2F53B1266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988800" y="4572000"/>
            <a:ext cx="304800" cy="22860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4588" name="Rectangle 12">
            <a:extLst>
              <a:ext uri="{FF2B5EF4-FFF2-40B4-BE49-F238E27FC236}">
                <a16:creationId xmlns:a16="http://schemas.microsoft.com/office/drawing/2014/main" id="{B8913667-6708-CB1A-4294-C6E194AF53C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988800" y="2286000"/>
            <a:ext cx="304800" cy="22860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4589" name="Rectangle 13">
            <a:extLst>
              <a:ext uri="{FF2B5EF4-FFF2-40B4-BE49-F238E27FC236}">
                <a16:creationId xmlns:a16="http://schemas.microsoft.com/office/drawing/2014/main" id="{36C78ABF-73FE-598B-1D74-56E784B8249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988800" y="0"/>
            <a:ext cx="304800" cy="2286000"/>
          </a:xfrm>
          <a:prstGeom prst="rect">
            <a:avLst/>
          </a:prstGeom>
          <a:solidFill>
            <a:srgbClr val="FF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93210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p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72343" y="381001"/>
            <a:ext cx="9985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RUNGTA COLLEGE OF DENTAL SCIENCES &amp; RESEARCH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13735" y="2462603"/>
            <a:ext cx="89801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TITLE OF THE TOPIC-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8514" y="5229808"/>
            <a:ext cx="113937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DEPARTMENT OF – CONSERVATIVE DENTISTRY AND ENDODONTICS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81" r="15781"/>
          <a:stretch/>
        </p:blipFill>
        <p:spPr>
          <a:xfrm>
            <a:off x="0" y="-14515"/>
            <a:ext cx="1857828" cy="211455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795863-2509-495E-A4D3-2D1EB08AA32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E6686CE-9998-98E9-4FFE-D5A2630F10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7006" y="2398333"/>
            <a:ext cx="7035394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440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5">
            <a:extLst>
              <a:ext uri="{FF2B5EF4-FFF2-40B4-BE49-F238E27FC236}">
                <a16:creationId xmlns:a16="http://schemas.microsoft.com/office/drawing/2014/main" id="{EE083D0E-AD53-BFE5-5286-135A92FA0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44E53F5-7B2A-4E29-930F-41A505E9EC1B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54C2FDA8-9DCF-1410-4273-C629576800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04801"/>
            <a:ext cx="8229600" cy="1139825"/>
          </a:xfrm>
        </p:spPr>
        <p:txBody>
          <a:bodyPr/>
          <a:lstStyle/>
          <a:p>
            <a:pPr eaLnBrk="1" hangingPunct="1"/>
            <a:r>
              <a:rPr lang="en-US" altLang="en-US" sz="4000"/>
              <a:t>Determination of Working Length by</a:t>
            </a:r>
            <a:br>
              <a:rPr lang="en-US" altLang="en-US" sz="4000" b="1"/>
            </a:br>
            <a:r>
              <a:rPr lang="en-US" altLang="en-US" sz="4000" b="1"/>
              <a:t> </a:t>
            </a:r>
            <a:r>
              <a:rPr lang="en-US" altLang="en-US" sz="4800"/>
              <a:t>Electronic</a:t>
            </a:r>
            <a:r>
              <a:rPr lang="en-US" altLang="en-US" sz="4000" b="1"/>
              <a:t> </a:t>
            </a:r>
            <a:r>
              <a:rPr lang="en-US" altLang="en-US" sz="4800"/>
              <a:t>methods</a:t>
            </a:r>
          </a:p>
        </p:txBody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62047531-D13F-96F6-42EC-BE0B7B6DA5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1752600"/>
            <a:ext cx="8686800" cy="4800600"/>
          </a:xfrm>
        </p:spPr>
        <p:txBody>
          <a:bodyPr/>
          <a:lstStyle/>
          <a:p>
            <a:pPr eaLnBrk="1" hangingPunct="1"/>
            <a:r>
              <a:rPr lang="en-US" altLang="en-US" sz="2400" b="1">
                <a:solidFill>
                  <a:srgbClr val="FFFF00"/>
                </a:solidFill>
              </a:rPr>
              <a:t>Electronic apex locator (EAL) –</a:t>
            </a:r>
            <a:r>
              <a:rPr lang="en-US" altLang="en-US" sz="2400"/>
              <a:t> </a:t>
            </a:r>
            <a:r>
              <a:rPr lang="en-US" altLang="en-US" sz="2400" b="1"/>
              <a:t>Most important advancement in the recent decade - Advancement in microchip technology</a:t>
            </a:r>
          </a:p>
          <a:p>
            <a:pPr eaLnBrk="1" hangingPunct="1"/>
            <a:endParaRPr lang="en-US" altLang="en-US" sz="2400" b="1"/>
          </a:p>
          <a:p>
            <a:pPr eaLnBrk="1" hangingPunct="1"/>
            <a:r>
              <a:rPr lang="en-US" altLang="en-US" sz="2400" b="1"/>
              <a:t>In today’s practice - one of the most important and essential instrument in endodontic practice</a:t>
            </a:r>
          </a:p>
          <a:p>
            <a:pPr eaLnBrk="1" hangingPunct="1"/>
            <a:endParaRPr lang="en-US" altLang="en-US" sz="2400" b="1"/>
          </a:p>
          <a:p>
            <a:pPr eaLnBrk="1" hangingPunct="1"/>
            <a:r>
              <a:rPr lang="en-US" altLang="en-US" sz="2400" b="1"/>
              <a:t>These devices all attempt to locate the apical constriction, the cemento-dentinal junction, or the apical foramen</a:t>
            </a:r>
            <a:r>
              <a:rPr lang="en-US" altLang="en-US" sz="2800" b="1"/>
              <a:t>.</a:t>
            </a:r>
            <a:endParaRPr lang="en-US" altLang="en-US" sz="2800" b="1">
              <a:solidFill>
                <a:srgbClr val="FF0066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5">
            <a:extLst>
              <a:ext uri="{FF2B5EF4-FFF2-40B4-BE49-F238E27FC236}">
                <a16:creationId xmlns:a16="http://schemas.microsoft.com/office/drawing/2014/main" id="{3258B205-97D5-3C8D-AF7F-D1B720C3F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52BE03F-708D-459F-882D-9420ED6B7561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D23AA1B6-D743-CE15-32BD-CCF0622DD7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b="1"/>
              <a:t>Correct use of EAL always identifies the root end correctly</a:t>
            </a:r>
          </a:p>
          <a:p>
            <a:pPr eaLnBrk="1" hangingPunct="1"/>
            <a:endParaRPr lang="en-US" altLang="en-US" sz="2400" b="1"/>
          </a:p>
          <a:p>
            <a:pPr eaLnBrk="1" hangingPunct="1"/>
            <a:r>
              <a:rPr lang="en-US" altLang="en-US" sz="2400" b="1"/>
              <a:t>Precision needed to minimize intervisit flare-ups, over-fillings or under-fillings</a:t>
            </a:r>
          </a:p>
          <a:p>
            <a:pPr eaLnBrk="1" hangingPunct="1"/>
            <a:endParaRPr lang="en-US" altLang="en-US" sz="2400" b="1"/>
          </a:p>
          <a:p>
            <a:pPr eaLnBrk="1" hangingPunct="1"/>
            <a:r>
              <a:rPr lang="en-US" altLang="en-US" sz="2400" b="1"/>
              <a:t>Use of EAL – pain-free treatments, rare flare-ups and long term healing success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b="1"/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>
            <a:extLst>
              <a:ext uri="{FF2B5EF4-FFF2-40B4-BE49-F238E27FC236}">
                <a16:creationId xmlns:a16="http://schemas.microsoft.com/office/drawing/2014/main" id="{98904C32-A80A-E83A-C502-FA277FED2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C1BDC67-8A2A-46B7-AAF3-7444C6DD3843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8CAD0C64-ECA5-36B3-E877-6E306F009A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457200"/>
            <a:ext cx="8686800" cy="6400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b="1"/>
              <a:t>Apical constricture of the root (</a:t>
            </a:r>
            <a:r>
              <a:rPr lang="en-US" altLang="en-US" sz="2400"/>
              <a:t>recommended apical limit of WL</a:t>
            </a:r>
            <a:r>
              <a:rPr lang="en-US" altLang="en-US" sz="2400" b="1"/>
              <a:t>)– not coincide with anatomic apex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/>
              <a:t>Deviated mesio-distally or linguo-buccally from the root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/>
              <a:t>Very difficult to locate accurately the position of apical foramen using only radiographs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/>
              <a:t>The Electronic apex locator (EAL) – attracted a great deal of interest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/>
              <a:t>EAL – one of the breakthroughs that brought electronic science into traditional endo.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/>
              <a:t>Currently EALs – used as an important adjunct to radiography to determine the working length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/>
              <a:t>EALs help to reduce the treatment time &amp; the radiation dose</a:t>
            </a:r>
            <a:endParaRPr lang="en-US" altLang="en-US"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Number Placeholder 5">
            <a:extLst>
              <a:ext uri="{FF2B5EF4-FFF2-40B4-BE49-F238E27FC236}">
                <a16:creationId xmlns:a16="http://schemas.microsoft.com/office/drawing/2014/main" id="{659D7B91-EF6B-52CF-C38B-774674934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5940FDD-853E-4E15-80AF-4E8F71AAD176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7634391E-9B9D-44AA-AA8B-3624B8995B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Basic principle</a:t>
            </a:r>
          </a:p>
        </p:txBody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A86598D2-4DAA-552A-9011-209D30B1EE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447800"/>
            <a:ext cx="82296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b="1"/>
              <a:t>All apex locators function by using the human body to complete an electrical circuit.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/>
              <a:t>One side of the apex locator’s circuitry is connected to an endodontic instrument. The other side is connected to the patient’s body, either by a contact to the patient’s lip or by an electrode held in the patient’s hand.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/>
              <a:t>The electrical circuit is complete when the endodontic instrument is advanced apically inside the root canal until it touches periodontal tissue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/>
              <a:t>The display on the apex locator indicates that the apical area has been reached.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b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Number Placeholder 5">
            <a:extLst>
              <a:ext uri="{FF2B5EF4-FFF2-40B4-BE49-F238E27FC236}">
                <a16:creationId xmlns:a16="http://schemas.microsoft.com/office/drawing/2014/main" id="{FF0F712B-E8A4-5D3E-745D-4DBE6737F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2604F2E-DF93-47FE-A66E-DB48FD691261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66AC2F53-4866-13F4-C6BC-1D48A1D7DA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Classification and Accuracy </a:t>
            </a:r>
            <a:br>
              <a:rPr lang="en-US" altLang="en-US" sz="4000" b="1" dirty="0"/>
            </a:br>
            <a:r>
              <a:rPr lang="en-US" altLang="en-US" sz="4000" b="1" dirty="0"/>
              <a:t>of Apex Locators</a:t>
            </a:r>
          </a:p>
        </p:txBody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3FC5F301-D8D8-FB95-5F5B-DB9F9194DA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First-generation apex locators – based on </a:t>
            </a:r>
            <a:r>
              <a:rPr lang="en-US" altLang="en-US" sz="2400">
                <a:solidFill>
                  <a:srgbClr val="FF0066"/>
                </a:solidFill>
              </a:rPr>
              <a:t>Resistance</a:t>
            </a:r>
          </a:p>
          <a:p>
            <a:pPr eaLnBrk="1" hangingPunct="1"/>
            <a:endParaRPr lang="en-US" altLang="en-US" sz="2400">
              <a:solidFill>
                <a:srgbClr val="FF0066"/>
              </a:solidFill>
            </a:endParaRPr>
          </a:p>
          <a:p>
            <a:pPr eaLnBrk="1" hangingPunct="1"/>
            <a:r>
              <a:rPr lang="en-US" altLang="en-US" sz="2400"/>
              <a:t>Second-generation apex locators – based on </a:t>
            </a:r>
            <a:r>
              <a:rPr lang="en-US" altLang="en-US" sz="2400">
                <a:solidFill>
                  <a:srgbClr val="FF0066"/>
                </a:solidFill>
              </a:rPr>
              <a:t>Impedance</a:t>
            </a:r>
          </a:p>
          <a:p>
            <a:pPr eaLnBrk="1" hangingPunct="1"/>
            <a:endParaRPr lang="en-US" altLang="en-US" sz="2400">
              <a:solidFill>
                <a:srgbClr val="FF0066"/>
              </a:solidFill>
            </a:endParaRPr>
          </a:p>
          <a:p>
            <a:pPr eaLnBrk="1" hangingPunct="1"/>
            <a:r>
              <a:rPr lang="en-US" altLang="en-US" sz="2400"/>
              <a:t>Third-generation apex locators – based on </a:t>
            </a:r>
            <a:r>
              <a:rPr lang="en-US" altLang="en-US" sz="2400">
                <a:solidFill>
                  <a:srgbClr val="FF0066"/>
                </a:solidFill>
              </a:rPr>
              <a:t>Frequency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Number Placeholder 5">
            <a:extLst>
              <a:ext uri="{FF2B5EF4-FFF2-40B4-BE49-F238E27FC236}">
                <a16:creationId xmlns:a16="http://schemas.microsoft.com/office/drawing/2014/main" id="{8DE56202-B862-830B-7C20-64B77D771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12D06A9-33AD-42AA-996D-1EFBB86385A0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CF941BFA-5049-CF1E-CA34-720FA9316C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i="1"/>
              <a:t>First-Generation Apex Locators</a:t>
            </a:r>
          </a:p>
        </p:txBody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EEEDA2C9-24CC-7465-146A-00B55C1207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458200" cy="5257800"/>
          </a:xfrm>
        </p:spPr>
        <p:txBody>
          <a:bodyPr/>
          <a:lstStyle/>
          <a:p>
            <a:pPr eaLnBrk="1" hangingPunct="1"/>
            <a:r>
              <a:rPr lang="en-US" altLang="en-US" sz="2400"/>
              <a:t>First-generation apex location devices, also known as resistance apex locators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Measure opposition to the flow of direct current or resistance.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/>
              <a:t> </a:t>
            </a:r>
          </a:p>
          <a:p>
            <a:pPr eaLnBrk="1" hangingPunct="1"/>
            <a:r>
              <a:rPr lang="en-US" altLang="en-US" sz="2400"/>
              <a:t>When the tip of the reamer reaches the apex in the canal, the resistance value is 6.5 kilo-ohms (current 40 mA)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often yield inaccurate results in presence of electrolytes, excessive moisture, vital pulp tissue, exudates, blood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Number Placeholder 5">
            <a:extLst>
              <a:ext uri="{FF2B5EF4-FFF2-40B4-BE49-F238E27FC236}">
                <a16:creationId xmlns:a16="http://schemas.microsoft.com/office/drawing/2014/main" id="{1B322F96-1796-08B0-1234-F95AEFB65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25ADEA9-AF53-4E23-99FC-B6CFD75EB4E2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2652B6EF-479C-D3AB-9FAC-9811BFAD91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i="1"/>
              <a:t>Second-Generation Apex Locators. </a:t>
            </a:r>
            <a:endParaRPr lang="en-US" altLang="en-US" sz="4800"/>
          </a:p>
        </p:txBody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9C21DD6D-B93B-A9FA-9BC9-01D27A967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/>
              <a:t>Second-generation apex locators, also known as impedance apex locators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/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measure opposition to the flow of alternating current or impedance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/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Inoue developed the </a:t>
            </a:r>
            <a:r>
              <a:rPr lang="en-US" altLang="en-US" sz="2400" b="1"/>
              <a:t>Sono-Explorer – </a:t>
            </a:r>
            <a:r>
              <a:rPr lang="en-US" altLang="en-US" sz="2400"/>
              <a:t>one of the earliest of the second-generation apex locators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/>
          </a:p>
          <a:p>
            <a:pPr eaLnBrk="1" hangingPunct="1">
              <a:lnSpc>
                <a:spcPct val="110000"/>
              </a:lnSpc>
            </a:pPr>
            <a:r>
              <a:rPr lang="en-US" altLang="en-US" sz="2400"/>
              <a:t>Uses the electronic mechanism that the highest impedance is at the apical constricture where impedance changes drastically</a:t>
            </a:r>
            <a:endParaRPr lang="en-US" altLang="en-US" sz="2400" b="1"/>
          </a:p>
          <a:p>
            <a:pPr eaLnBrk="1" hangingPunct="1">
              <a:lnSpc>
                <a:spcPct val="80000"/>
              </a:lnSpc>
            </a:pPr>
            <a:endParaRPr lang="en-US" altLang="en-US" sz="2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Number Placeholder 5">
            <a:extLst>
              <a:ext uri="{FF2B5EF4-FFF2-40B4-BE49-F238E27FC236}">
                <a16:creationId xmlns:a16="http://schemas.microsoft.com/office/drawing/2014/main" id="{D077FABD-A940-615B-1CEB-F6FBB70C0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03AF2A6-D0A2-43AB-ADA2-D56A6AC73718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2EAD713B-3C1F-582D-A7BD-387A213ADB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953000"/>
          </a:xfrm>
        </p:spPr>
        <p:txBody>
          <a:bodyPr/>
          <a:lstStyle/>
          <a:p>
            <a:pPr eaLnBrk="1" hangingPunct="1"/>
            <a:r>
              <a:rPr lang="en-US" altLang="en-US" sz="2400"/>
              <a:t>Disadvantages – The major disadvantage of second-generation apex locators the root canal has to be reasonably free of electro-conductive materials to obtain accurate readings.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The presence of tissue and electro-conductive irrigants in the canal changes the electrical characteristics and leads to inaccurate, usually shorter measurements.</a:t>
            </a:r>
          </a:p>
          <a:p>
            <a:pPr eaLnBrk="1" hangingPunct="1"/>
            <a:endParaRPr lang="en-US" altLang="en-US" sz="2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Number Placeholder 5">
            <a:extLst>
              <a:ext uri="{FF2B5EF4-FFF2-40B4-BE49-F238E27FC236}">
                <a16:creationId xmlns:a16="http://schemas.microsoft.com/office/drawing/2014/main" id="{FED0E0A2-FDB4-E833-292B-7B05DED71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04CEB51-C02F-4B23-83B0-D129104AA722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92C518A6-D192-D52F-6EBA-3C60AD87D1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8006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altLang="en-US" sz="2400" b="1"/>
              <a:t>This created an awkward situation – </a:t>
            </a:r>
            <a:r>
              <a:rPr lang="en-US" altLang="en-US" sz="2400" b="1">
                <a:solidFill>
                  <a:srgbClr val="FFFF00"/>
                </a:solidFill>
              </a:rPr>
              <a:t>Should canals be cleaned and dried to measure working length, or should working length be measured to clean and dry canals? 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en-US" sz="2400" b="1"/>
              <a:t>Large files coated with Teflon to be used – difficult to use in narrow canals, Teflon peeled off in curved  canals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en-US" sz="2400" b="1"/>
              <a:t>Patient discomfort due to high current used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en-US" sz="2400" b="1"/>
              <a:t>Calibration had to be done before every use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Number Placeholder 5">
            <a:extLst>
              <a:ext uri="{FF2B5EF4-FFF2-40B4-BE49-F238E27FC236}">
                <a16:creationId xmlns:a16="http://schemas.microsoft.com/office/drawing/2014/main" id="{C065689B-127A-4121-9D95-5CCE6C6EF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4E679FB-1AB5-4ABD-BDFD-D4B3EA28DD45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38327C47-3769-B484-43E0-D38C23D7D9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i="1"/>
              <a:t>Third-Generation Apex Locators.</a:t>
            </a:r>
            <a:endParaRPr lang="en-US" altLang="en-US"/>
          </a:p>
        </p:txBody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206AD48D-8039-5C12-BE9D-918973BF7A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b="1">
                <a:solidFill>
                  <a:schemeClr val="folHlink"/>
                </a:solidFill>
              </a:rPr>
              <a:t>Frequency dependant apex locators –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/>
              <a:t>Introduced in 1990s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/>
              <a:t>Uses more advanced technology &amp; measures the impedance difference between the two frequencies or the ratio of two electrical impedances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/>
              <a:t>Since the impedance of a given circuit may be substantially influenced by the frequency of the current flow, these devices have been called “</a:t>
            </a:r>
            <a:r>
              <a:rPr lang="en-US" altLang="en-US" sz="2400" b="1"/>
              <a:t>frequency dependent</a:t>
            </a:r>
            <a:r>
              <a:rPr lang="en-US" altLang="en-US" sz="2400"/>
              <a:t>”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494971" y="609603"/>
            <a:ext cx="9260115" cy="110309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Specific learning Objectives </a:t>
            </a:r>
            <a:endParaRPr lang="en-US" sz="31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711201" y="2612570"/>
          <a:ext cx="10232570" cy="1817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0665">
                  <a:extLst>
                    <a:ext uri="{9D8B030D-6E8A-4147-A177-3AD203B41FA5}">
                      <a16:colId xmlns:a16="http://schemas.microsoft.com/office/drawing/2014/main" val="946123654"/>
                    </a:ext>
                  </a:extLst>
                </a:gridCol>
                <a:gridCol w="4459236">
                  <a:extLst>
                    <a:ext uri="{9D8B030D-6E8A-4147-A177-3AD203B41FA5}">
                      <a16:colId xmlns:a16="http://schemas.microsoft.com/office/drawing/2014/main" val="2411658997"/>
                    </a:ext>
                  </a:extLst>
                </a:gridCol>
                <a:gridCol w="3072669">
                  <a:extLst>
                    <a:ext uri="{9D8B030D-6E8A-4147-A177-3AD203B41FA5}">
                      <a16:colId xmlns:a16="http://schemas.microsoft.com/office/drawing/2014/main" val="3411213719"/>
                    </a:ext>
                  </a:extLst>
                </a:gridCol>
              </a:tblGrid>
              <a:tr h="454499">
                <a:tc>
                  <a:txBody>
                    <a:bodyPr/>
                    <a:lstStyle/>
                    <a:p>
                      <a:r>
                        <a:rPr lang="en-US" dirty="0"/>
                        <a:t>Core areas*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Domain</a:t>
                      </a:r>
                      <a:r>
                        <a:rPr lang="en-US" baseline="0" dirty="0"/>
                        <a:t> **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Category #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424398"/>
                  </a:ext>
                </a:extLst>
              </a:tr>
              <a:tr h="454499">
                <a:tc>
                  <a:txBody>
                    <a:bodyPr/>
                    <a:lstStyle/>
                    <a:p>
                      <a:r>
                        <a:rPr lang="en-US" dirty="0"/>
                        <a:t>Introduction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Cognitive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Must know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6572506"/>
                  </a:ext>
                </a:extLst>
              </a:tr>
              <a:tr h="454499">
                <a:tc>
                  <a:txBody>
                    <a:bodyPr/>
                    <a:lstStyle/>
                    <a:p>
                      <a:r>
                        <a:rPr lang="en-US" dirty="0"/>
                        <a:t>Method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Psychomotor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Must know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9924706"/>
                  </a:ext>
                </a:extLst>
              </a:tr>
              <a:tr h="454499">
                <a:tc>
                  <a:txBody>
                    <a:bodyPr/>
                    <a:lstStyle/>
                    <a:p>
                      <a:r>
                        <a:rPr lang="en-US" dirty="0"/>
                        <a:t>Armamentarium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Cognitive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Must know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729749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56343" y="4743275"/>
            <a:ext cx="82876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*Subtopic of importance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**  Cognitive, Psychomotor   or Affective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# Must know , Nice to know  &amp; Desire to know </a:t>
            </a:r>
          </a:p>
          <a:p>
            <a:r>
              <a:rPr lang="en-US" sz="2800" dirty="0"/>
              <a:t>( Table to be prepared as per the above format )</a:t>
            </a:r>
          </a:p>
        </p:txBody>
      </p:sp>
      <p:sp>
        <p:nvSpPr>
          <p:cNvPr id="4" name="Rectangle 3"/>
          <p:cNvSpPr/>
          <p:nvPr/>
        </p:nvSpPr>
        <p:spPr>
          <a:xfrm>
            <a:off x="1175656" y="1878767"/>
            <a:ext cx="97971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end of this presentation the learner is expected to know ;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178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>
            <a:extLst>
              <a:ext uri="{FF2B5EF4-FFF2-40B4-BE49-F238E27FC236}">
                <a16:creationId xmlns:a16="http://schemas.microsoft.com/office/drawing/2014/main" id="{536ACC26-C6D4-C44B-F3A8-9BCE6AE81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395B77E-2D5A-4279-993E-8339C62E544E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16D3CD18-4A83-DD9D-0F39-3E9DEA7CDC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228600"/>
            <a:ext cx="8686800" cy="63246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en-US" sz="2400"/>
              <a:t>In biologic settings, the reactive component facilitates the flow of alternating current, more for higher than for lower frequencies.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400"/>
              <a:t>Thus, a </a:t>
            </a:r>
            <a:r>
              <a:rPr lang="en-US" altLang="en-US" sz="2400" b="1"/>
              <a:t>tissue </a:t>
            </a:r>
            <a:r>
              <a:rPr lang="en-US" altLang="en-US" sz="2400"/>
              <a:t>through which two alternating currents of differing frequencies are flowing </a:t>
            </a:r>
            <a:r>
              <a:rPr lang="en-US" altLang="en-US" sz="2400" b="1"/>
              <a:t>will impede </a:t>
            </a:r>
            <a:r>
              <a:rPr lang="en-US" altLang="en-US" sz="2400"/>
              <a:t>the lower-frequency current more than the higher-frequency current.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/>
              <a:t> The reactive component of the circuit may change, for example, as the position of a file changes in a canal. When this occurs, the impedances offered by the circuit to currents of differing frequencies will change relative to each other. 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/>
              <a:t>This is the principle on which the operation of the “third-generation” apex locators is based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Number Placeholder 5">
            <a:extLst>
              <a:ext uri="{FF2B5EF4-FFF2-40B4-BE49-F238E27FC236}">
                <a16:creationId xmlns:a16="http://schemas.microsoft.com/office/drawing/2014/main" id="{FA532EB8-377D-8B2A-5F06-1C7146D6D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1940C17-38D8-4AF8-9F30-341A55D3A2B3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0B3962C4-1A3C-6F7D-525F-8E22086E9B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i="1"/>
              <a:t>Fourth-Generation Apex Locators.</a:t>
            </a:r>
          </a:p>
        </p:txBody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7A4CE3E5-00BC-E4A7-1319-89B59C89AB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chemeClr val="folHlink"/>
                </a:solidFill>
              </a:rPr>
              <a:t>The Bingo 1020</a:t>
            </a:r>
            <a:r>
              <a:rPr lang="en-US" altLang="en-US" sz="2400" b="1"/>
              <a:t> (Forum Engg. Tech., Israel) – uses two separate frequencies 400Hz and 8 kHz, but only a single frequency at a time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b="1"/>
              <a:t>This eliminates the need for filters that separate the different frequencies of the complex signal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b="1"/>
              <a:t>Position of the file tip is calculated based on the measurements of the root mean square value of the signal.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b="1"/>
              <a:t>Manufacturer claims that a combination of these two techniques increases the accuracy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chemeClr val="folHlink"/>
                </a:solidFill>
              </a:rPr>
              <a:t>ProPex (Dentsply maillefer) </a:t>
            </a:r>
            <a:r>
              <a:rPr lang="en-US" altLang="en-US" sz="2400" b="1"/>
              <a:t>– works similar to Bingo, but uses a multi-frequency approach – locate apical foramen with great precision in any canal condition – ergonomic design</a:t>
            </a:r>
            <a:endParaRPr lang="en-US" altLang="en-US" sz="2400" b="1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24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5">
            <a:extLst>
              <a:ext uri="{FF2B5EF4-FFF2-40B4-BE49-F238E27FC236}">
                <a16:creationId xmlns:a16="http://schemas.microsoft.com/office/drawing/2014/main" id="{9B0EFF44-98A7-E7BF-2CB5-CAB366D4B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86C84F6-61F5-48EC-8AE8-73495A4336F1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110878B5-52E0-7FCF-3B0C-23767566EF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457200"/>
            <a:ext cx="8229600" cy="59436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Clinical suggestions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000" b="1"/>
              <a:t> as EALS only provide the electronic impedance and not the canal shape. To obtain anatomic information of the root and the canals, a radiograph still is mandatory in an endodontic procedure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000" b="1"/>
              <a:t>Working length is changing continuously – widening of the apical constricture, straightening of curved canals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Common problems and problem solving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000" b="1"/>
              <a:t>Unstable signal with rapid wandering signs – remove metallic restoration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000" b="1"/>
              <a:t>Sharp drop of signal at apical foramen – dry canal – gentle irrigation of the canal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000" b="1"/>
              <a:t>Apex sign from the beginning – too much electrolyte in the canal – irrigate gently with NaOCl &amp; NaCl </a:t>
            </a:r>
            <a:endParaRPr lang="en-US" altLang="en-US" sz="20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Number Placeholder 5">
            <a:extLst>
              <a:ext uri="{FF2B5EF4-FFF2-40B4-BE49-F238E27FC236}">
                <a16:creationId xmlns:a16="http://schemas.microsoft.com/office/drawing/2014/main" id="{C6059D49-A02D-E3D3-B39F-339F4115A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3F0A5DD-EA53-41C2-9870-36390F4AF74E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44FE7CEB-02BC-0C97-947C-DFE24BABB7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Advantages of EALs</a:t>
            </a:r>
          </a:p>
        </p:txBody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9D8488A8-FF7B-2E23-61FD-DE3226BFD5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Devices are mobile, light weight and easy to use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Much less time required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Additional radiation to the patient can be reduced (particularly useful in cases of pregnancy)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80 - 97 % accuracy observed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Number Placeholder 5">
            <a:extLst>
              <a:ext uri="{FF2B5EF4-FFF2-40B4-BE49-F238E27FC236}">
                <a16:creationId xmlns:a16="http://schemas.microsoft.com/office/drawing/2014/main" id="{9E80F553-81E9-CC33-BFAC-21AFFA3FA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728274D-4508-48D0-B24C-F1B2E24DB978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6F18DA28-9EC0-B48E-4CC2-4056826CE7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Disadvantages of EALs</a:t>
            </a:r>
          </a:p>
        </p:txBody>
      </p:sp>
      <p:sp>
        <p:nvSpPr>
          <p:cNvPr id="70660" name="Rectangle 3">
            <a:extLst>
              <a:ext uri="{FF2B5EF4-FFF2-40B4-BE49-F238E27FC236}">
                <a16:creationId xmlns:a16="http://schemas.microsoft.com/office/drawing/2014/main" id="{035939F1-6C80-DC74-0276-616670125D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A learning curve required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Accuracy limited to mature root apices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Extensive periapical lesion can give faulty readings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Weak batteries can affect accuracy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Can interfere with functioning of artificial cardiac pacemakers – cautious use in such patients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Number Placeholder 5">
            <a:extLst>
              <a:ext uri="{FF2B5EF4-FFF2-40B4-BE49-F238E27FC236}">
                <a16:creationId xmlns:a16="http://schemas.microsoft.com/office/drawing/2014/main" id="{033B7811-CDAE-2195-51C9-D780127F8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F94C908-8580-4A06-9D68-0DD29CFACF81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5C907D0A-4EEB-FDEA-1590-2E8CDBFD9C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/>
              <a:t>Apex locators vs. Radiographs</a:t>
            </a:r>
          </a:p>
        </p:txBody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36AB01AC-7A52-7E78-2019-4C289931CC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4582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/>
              <a:t>It is a mistake to think that apex locators will eliminate radiographs during endodontic treatment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/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Excellent pre-operative films must always be taken prior to any active treatment on the tooth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/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Apex locators cannot help the dentist determine canal width, canal curvature, or number of canals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These must be determined by radiographs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/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Fouad et al – apex locators were not meant to replace radiographs, but to add to the information obtained by radiographs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06400" y="277813"/>
            <a:ext cx="11393714" cy="1463901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TAKE HOME MESSEGE/ FOR THE TOPIC COVERED (SUMMARY)  </a:t>
            </a:r>
            <a:endParaRPr lang="en-US" sz="36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t>26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3D9684-972A-2DFE-2D27-BF324D4D1C78}"/>
              </a:ext>
            </a:extLst>
          </p:cNvPr>
          <p:cNvSpPr txBox="1"/>
          <p:nvPr/>
        </p:nvSpPr>
        <p:spPr>
          <a:xfrm>
            <a:off x="1686232" y="1854664"/>
            <a:ext cx="8136193" cy="40441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66"/>
              </a:buClr>
              <a:buSzTx/>
              <a:buFont typeface="Wingdings" panose="05000000000000000000" pitchFamily="2" charset="2"/>
              <a:buChar char="p"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The CDJ or minor diameter is a practical and anatomic termination point for the preparation and obturation of the root canal – and this cannot be determined radiographically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66"/>
              </a:buClr>
              <a:buSzTx/>
              <a:buFont typeface="Wingdings" panose="05000000000000000000" pitchFamily="2" charset="2"/>
              <a:buChar char="p"/>
              <a:tabLst/>
              <a:defRPr/>
            </a:pP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66"/>
              </a:buClr>
              <a:buSzTx/>
              <a:buFont typeface="Wingdings" panose="05000000000000000000" pitchFamily="2" charset="2"/>
              <a:buChar char="p"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Modern apex locators can determine this position with accuracies greater than 90% but with some limitations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66"/>
              </a:buClr>
              <a:buSzTx/>
              <a:buFont typeface="Wingdings" panose="05000000000000000000" pitchFamily="2" charset="2"/>
              <a:buChar char="p"/>
              <a:tabLst/>
              <a:defRPr/>
            </a:pP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66"/>
              </a:buClr>
              <a:buSzTx/>
              <a:buFont typeface="Wingdings" panose="05000000000000000000" pitchFamily="2" charset="2"/>
              <a:buChar char="p"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No individual method is truly satisfactory in determining endodontic working length</a:t>
            </a:r>
          </a:p>
        </p:txBody>
      </p:sp>
    </p:spTree>
    <p:extLst>
      <p:ext uri="{BB962C8B-B14F-4D97-AF65-F5344CB8AC3E}">
        <p14:creationId xmlns:p14="http://schemas.microsoft.com/office/powerpoint/2010/main" val="5569233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Number Placeholder 5">
            <a:extLst>
              <a:ext uri="{FF2B5EF4-FFF2-40B4-BE49-F238E27FC236}">
                <a16:creationId xmlns:a16="http://schemas.microsoft.com/office/drawing/2014/main" id="{BE9A998C-867D-F42F-1C4E-A9456F1D0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E8F4FCA-2654-4ADF-8F96-A50EA103812B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F9789E8C-A180-9BB9-C8D7-D1599EDD12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4DF0657D-58D3-8BB8-60FB-AB3893514C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Therefore, combination of methods should be used to assess the accurate working length determination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Knowledge of apical anatomy, prudent use of radiographs and correct use of electronic apex locator will assist practitioners to achieve predictable results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Number Placeholder 5">
            <a:extLst>
              <a:ext uri="{FF2B5EF4-FFF2-40B4-BE49-F238E27FC236}">
                <a16:creationId xmlns:a16="http://schemas.microsoft.com/office/drawing/2014/main" id="{FB4871CA-4A8D-4398-F13D-2466353F3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B317351-CF38-4922-B61B-B6CAC43B581D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EF75871C-B6CE-4DCB-6676-AE1ECB814D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References </a:t>
            </a:r>
          </a:p>
        </p:txBody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7412DDF1-16B0-64D0-8FFF-582428C160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52600" y="1600200"/>
            <a:ext cx="8686800" cy="50292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None/>
            </a:pPr>
            <a:r>
              <a:rPr lang="en-US" altLang="en-US"/>
              <a:t>Textbooks 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/>
              <a:t>Ingle JI, Bakland LK: Endodontics, 5</a:t>
            </a:r>
            <a:r>
              <a:rPr lang="en-US" altLang="en-US" sz="2400" baseline="30000"/>
              <a:t>th</a:t>
            </a:r>
            <a:r>
              <a:rPr lang="en-US" altLang="en-US" sz="2400"/>
              <a:t> ed.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/>
              <a:t>Grossman LI &amp; others: Endodontic Practice, 11</a:t>
            </a:r>
            <a:r>
              <a:rPr lang="en-US" altLang="en-US" sz="2400" baseline="30000"/>
              <a:t>th</a:t>
            </a:r>
            <a:r>
              <a:rPr lang="en-US" altLang="en-US" sz="2400"/>
              <a:t> ed.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/>
              <a:t>Weine FS: Endodontic Therapy, 6</a:t>
            </a:r>
            <a:r>
              <a:rPr lang="en-US" altLang="en-US" sz="2400" baseline="30000"/>
              <a:t>th</a:t>
            </a:r>
            <a:r>
              <a:rPr lang="en-US" altLang="en-US" sz="2400"/>
              <a:t> ed.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/>
              <a:t>Walton RE, Torabinajed M: Principles and Practice of Endodontics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/>
              <a:t>Chandra S &amp; Chandra S: Textbook of Endodontics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/>
              <a:t>Pitt Ford TR: Harty’s Endodontics in Clinical Practice, 4</a:t>
            </a:r>
            <a:r>
              <a:rPr lang="en-US" altLang="en-US" sz="2400" baseline="30000"/>
              <a:t>th</a:t>
            </a:r>
            <a:r>
              <a:rPr lang="en-US" altLang="en-US" sz="2400"/>
              <a:t> ed.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Number Placeholder 5">
            <a:extLst>
              <a:ext uri="{FF2B5EF4-FFF2-40B4-BE49-F238E27FC236}">
                <a16:creationId xmlns:a16="http://schemas.microsoft.com/office/drawing/2014/main" id="{D29B9E30-B2A4-D77A-462B-3512621CD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DC0C4A6-493D-4BA6-8003-BD3D6035F400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5779" name="WordArt 4">
            <a:extLst>
              <a:ext uri="{FF2B5EF4-FFF2-40B4-BE49-F238E27FC236}">
                <a16:creationId xmlns:a16="http://schemas.microsoft.com/office/drawing/2014/main" id="{55AFBF7F-B61A-3861-2970-B6DE44F780C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962400" y="2667000"/>
            <a:ext cx="4495800" cy="1371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Thank You !!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A904F7C-A831-0AD9-CBEB-8ADF9280C0A1}"/>
              </a:ext>
            </a:extLst>
          </p:cNvPr>
          <p:cNvSpPr txBox="1"/>
          <p:nvPr/>
        </p:nvSpPr>
        <p:spPr>
          <a:xfrm>
            <a:off x="1569048" y="897845"/>
            <a:ext cx="9354591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CONTENTS</a:t>
            </a:r>
          </a:p>
          <a:p>
            <a:endParaRPr lang="en-US" dirty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Anatomic considerations &amp; Terminologies used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Determination of Working Length by Digital Tactile Sense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Determination of Working Length by Apical Periodontal Sensitivity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Determination of Working Length by</a:t>
            </a:r>
            <a:br>
              <a:rPr lang="en-US" sz="2400" dirty="0"/>
            </a:br>
            <a:r>
              <a:rPr lang="en-US" sz="2400" dirty="0"/>
              <a:t>Paper Point Measurement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Determination of Working Length by</a:t>
            </a:r>
            <a:br>
              <a:rPr lang="en-US" sz="2400" dirty="0"/>
            </a:br>
            <a:r>
              <a:rPr lang="en-US" sz="2400" dirty="0"/>
              <a:t>Radiographic methods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Grossman’s method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Ingle’s method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Weine’s</a:t>
            </a:r>
            <a:r>
              <a:rPr lang="en-US" sz="2400" dirty="0"/>
              <a:t> method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Classification and Accuracy </a:t>
            </a:r>
            <a:br>
              <a:rPr lang="en-US" sz="2400" dirty="0"/>
            </a:br>
            <a:r>
              <a:rPr lang="en-US" sz="2400" dirty="0"/>
              <a:t>of Apex Locators</a:t>
            </a:r>
          </a:p>
        </p:txBody>
      </p:sp>
    </p:spTree>
    <p:extLst>
      <p:ext uri="{BB962C8B-B14F-4D97-AF65-F5344CB8AC3E}">
        <p14:creationId xmlns:p14="http://schemas.microsoft.com/office/powerpoint/2010/main" val="1531808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5">
            <a:extLst>
              <a:ext uri="{FF2B5EF4-FFF2-40B4-BE49-F238E27FC236}">
                <a16:creationId xmlns:a16="http://schemas.microsoft.com/office/drawing/2014/main" id="{EC8A8A7F-25B1-2DDF-6579-405CFA14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BC450EA-FAA7-430F-8658-AEA9420C9416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3C192659-EB14-BD89-C9F9-A7A682927F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Xeroradiography</a:t>
            </a:r>
          </a:p>
        </p:txBody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EC5141AC-59D0-D9C7-F8B5-6D51CAF834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Xeroradiography – an electrostatic imaging system – that uses a uniformly charged x-ray sensitive selenium alloy photoreceptor plate in a light-proof cassette.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When exposed to x-rays, the charge on the photoreceptor plate – dissipated according to tissue density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A latent electrostatic image produced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5">
            <a:extLst>
              <a:ext uri="{FF2B5EF4-FFF2-40B4-BE49-F238E27FC236}">
                <a16:creationId xmlns:a16="http://schemas.microsoft.com/office/drawing/2014/main" id="{FBE93DF9-AF9D-4285-A0E8-44BA9154F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BF11F60-7601-475B-B478-0C83B3C068BD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61DA5EDE-B809-D44F-8508-C216DBDC19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5257800"/>
          </a:xfrm>
        </p:spPr>
        <p:txBody>
          <a:bodyPr/>
          <a:lstStyle/>
          <a:p>
            <a:pPr eaLnBrk="1" hangingPunct="1"/>
            <a:r>
              <a:rPr lang="en-US" altLang="en-US" sz="2800"/>
              <a:t> </a:t>
            </a:r>
            <a:r>
              <a:rPr lang="en-US" altLang="en-US" sz="2400"/>
              <a:t>This latent image then transformed into a visible image by deposition of specially pigmented particles</a:t>
            </a:r>
          </a:p>
          <a:p>
            <a:pPr eaLnBrk="1" hangingPunct="1"/>
            <a:endParaRPr lang="en-US" altLang="en-US" sz="2400"/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The visible image – transferred to a base sheet – that can be viewed either by reflected light or a trans-illuminated light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/>
          </a:p>
          <a:p>
            <a:pPr eaLnBrk="1" hangingPunct="1"/>
            <a:r>
              <a:rPr lang="en-US" altLang="en-US" sz="2400"/>
              <a:t>Cassettes are available in sizes corresponding to periapical film – 3mm thick, and can be used with a standard intra-oral holder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5">
            <a:extLst>
              <a:ext uri="{FF2B5EF4-FFF2-40B4-BE49-F238E27FC236}">
                <a16:creationId xmlns:a16="http://schemas.microsoft.com/office/drawing/2014/main" id="{E8F76882-9A80-F19C-7A23-F42753D49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5EC2BEB-3169-4BBD-986C-3A78F49366A2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0E015564-0368-B451-A8E9-A248A8D052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457200"/>
            <a:ext cx="8229600" cy="6400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/>
              <a:t>Advantages:</a:t>
            </a:r>
          </a:p>
          <a:p>
            <a:pPr eaLnBrk="1" hangingPunct="1"/>
            <a:r>
              <a:rPr lang="en-US" altLang="en-US" sz="2400"/>
              <a:t>Produces image of superior quality – edge enhancement property and sharper contrast</a:t>
            </a:r>
          </a:p>
          <a:p>
            <a:pPr eaLnBrk="1" hangingPunct="1"/>
            <a:r>
              <a:rPr lang="en-US" altLang="en-US" sz="2400"/>
              <a:t>Radiation levels are reduced to only 1/3</a:t>
            </a:r>
            <a:r>
              <a:rPr lang="en-US" altLang="en-US" sz="2400" baseline="30000"/>
              <a:t>rd</a:t>
            </a:r>
            <a:endParaRPr lang="en-US" altLang="en-US" sz="2400"/>
          </a:p>
          <a:p>
            <a:pPr eaLnBrk="1" hangingPunct="1"/>
            <a:r>
              <a:rPr lang="en-US" altLang="en-US" sz="2400"/>
              <a:t>Rapid – require only 20 sec to produce a permanent dry image</a:t>
            </a:r>
          </a:p>
          <a:p>
            <a:pPr eaLnBrk="1" hangingPunct="1"/>
            <a:r>
              <a:rPr lang="en-US" altLang="en-US" sz="2400"/>
              <a:t>Economical – as photoreceptor plate are reusable, can be reconditioned, recharged and reused more than 1000 times</a:t>
            </a:r>
          </a:p>
          <a:p>
            <a:pPr eaLnBrk="1" hangingPunct="1"/>
            <a:r>
              <a:rPr lang="en-US" altLang="en-US" sz="2400"/>
              <a:t>Processing do not require dark room</a:t>
            </a:r>
          </a:p>
          <a:p>
            <a:pPr eaLnBrk="1" hangingPunct="1"/>
            <a:r>
              <a:rPr lang="en-US" altLang="en-US" sz="2400"/>
              <a:t>No shelf life deterioration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5">
            <a:extLst>
              <a:ext uri="{FF2B5EF4-FFF2-40B4-BE49-F238E27FC236}">
                <a16:creationId xmlns:a16="http://schemas.microsoft.com/office/drawing/2014/main" id="{051F91D8-CFBD-836E-B22C-F9442C86C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CAE2710-558E-426E-ACB5-7C3F2B1675BB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E1297DE6-BCE3-6260-C16C-6EF1905FF4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</a:t>
            </a:r>
          </a:p>
        </p:txBody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0609C747-8FCD-7468-34D8-4393B1D7DD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Disadvantages: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Large areas of bone &gt; 2 cm are shown better with conventional intra oral film technique than with xeroradiography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Greater degree of artefacts than in conventional technique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5">
            <a:extLst>
              <a:ext uri="{FF2B5EF4-FFF2-40B4-BE49-F238E27FC236}">
                <a16:creationId xmlns:a16="http://schemas.microsoft.com/office/drawing/2014/main" id="{F9F9F988-2334-635F-4FCF-BE99FB10D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93F7E82-2C50-49D5-A5F7-40C3E2CB9D2F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6D582E34-5242-4683-EFD2-DB0A172F3F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RadioVisioGraphy (RVG)</a:t>
            </a:r>
          </a:p>
        </p:txBody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247B0A9D-01EF-A50A-6040-EF8F2BC76C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52600" y="1600200"/>
            <a:ext cx="86868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This system is comprised of three main components: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  <a:p>
            <a:pPr eaLnBrk="1" hangingPunct="1">
              <a:lnSpc>
                <a:spcPct val="90000"/>
              </a:lnSpc>
            </a:pPr>
            <a:r>
              <a:rPr lang="en-US" altLang="en-US" sz="2400">
                <a:solidFill>
                  <a:srgbClr val="FFFF00"/>
                </a:solidFill>
              </a:rPr>
              <a:t>Radio portion</a:t>
            </a:r>
            <a:r>
              <a:rPr lang="en-US" altLang="en-US" sz="2400"/>
              <a:t> - a conventional x-ray head connected to microprocessor - enables the unit to produce short radiation exposure times. Instead of a conventional silver halide-based film, the receptor is a sensor that consists of a scintillation screen, a fibre optic instrument, and a charged coupling device imaging system.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  <a:p>
            <a:pPr eaLnBrk="1" hangingPunct="1">
              <a:lnSpc>
                <a:spcPct val="90000"/>
              </a:lnSpc>
            </a:pPr>
            <a:r>
              <a:rPr lang="en-US" altLang="en-US" sz="2400">
                <a:solidFill>
                  <a:srgbClr val="FFFF00"/>
                </a:solidFill>
              </a:rPr>
              <a:t>Visio section</a:t>
            </a:r>
            <a:r>
              <a:rPr lang="en-US" altLang="en-US" sz="2400"/>
              <a:t> holds the signal - then converts it by unit area into 256 shades of gray.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5">
            <a:extLst>
              <a:ext uri="{FF2B5EF4-FFF2-40B4-BE49-F238E27FC236}">
                <a16:creationId xmlns:a16="http://schemas.microsoft.com/office/drawing/2014/main" id="{0EF44222-D485-89FA-FA2F-BD9B1384F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0D7E31F-92F8-4617-9646-06EB6CC9AF26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6F6DBA30-786E-9C28-544D-CD63BBF697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381000"/>
            <a:ext cx="8839200" cy="6477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>
                <a:solidFill>
                  <a:srgbClr val="FFFF00"/>
                </a:solidFill>
              </a:rPr>
              <a:t>Graphy portion</a:t>
            </a:r>
            <a:r>
              <a:rPr lang="en-US" altLang="en-US" sz="2400"/>
              <a:t> of the system is a storage module that can be connected to a final imaging display. The module also can store the image electronically</a:t>
            </a:r>
            <a:r>
              <a:rPr lang="en-US" altLang="en-US" sz="280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As the image is stored, it is possible to enhance it, stretch it and subject it to negative-positive conversion.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Additionally, the operator has the ability to zoom in on a section of the image e.g. the apical third.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The finial image can be printed out using thermal paper or stored electronically for future retrieval.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 Although the resolution decreases with increasing zoom, the ability of the unit to provide magnification is especially useful in endodontics because it allows good visualization.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Typical radiation doses can be upto 75% lower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than those in conventional radiography.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vel">
  <a:themeElements>
    <a:clrScheme name="Level 1">
      <a:dk1>
        <a:srgbClr val="006699"/>
      </a:dk1>
      <a:lt1>
        <a:srgbClr val="FFFFFF"/>
      </a:lt1>
      <a:dk2>
        <a:srgbClr val="000000"/>
      </a:dk2>
      <a:lt2>
        <a:srgbClr val="99FF99"/>
      </a:lt2>
      <a:accent1>
        <a:srgbClr val="00CC99"/>
      </a:accent1>
      <a:accent2>
        <a:srgbClr val="009999"/>
      </a:accent2>
      <a:accent3>
        <a:srgbClr val="AAAAAA"/>
      </a:accent3>
      <a:accent4>
        <a:srgbClr val="DADADA"/>
      </a:accent4>
      <a:accent5>
        <a:srgbClr val="AAE2CA"/>
      </a:accent5>
      <a:accent6>
        <a:srgbClr val="008A8A"/>
      </a:accent6>
      <a:hlink>
        <a:srgbClr val="0066FF"/>
      </a:hlink>
      <a:folHlink>
        <a:srgbClr val="989CBA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1870</Words>
  <Application>Microsoft Office PowerPoint</Application>
  <PresentationFormat>Widescreen</PresentationFormat>
  <Paragraphs>243</Paragraphs>
  <Slides>29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Arial</vt:lpstr>
      <vt:lpstr>Book Antiqua</vt:lpstr>
      <vt:lpstr>Calibri</vt:lpstr>
      <vt:lpstr>Garamond</vt:lpstr>
      <vt:lpstr>Impact</vt:lpstr>
      <vt:lpstr>Times New Roman</vt:lpstr>
      <vt:lpstr>Verdana</vt:lpstr>
      <vt:lpstr>Wingdings</vt:lpstr>
      <vt:lpstr>Level</vt:lpstr>
      <vt:lpstr>PowerPoint Presentation</vt:lpstr>
      <vt:lpstr>Specific learning Objectives </vt:lpstr>
      <vt:lpstr>PowerPoint Presentation</vt:lpstr>
      <vt:lpstr>Xeroradiography</vt:lpstr>
      <vt:lpstr>PowerPoint Presentation</vt:lpstr>
      <vt:lpstr>PowerPoint Presentation</vt:lpstr>
      <vt:lpstr> </vt:lpstr>
      <vt:lpstr>RadioVisioGraphy (RVG)</vt:lpstr>
      <vt:lpstr>PowerPoint Presentation</vt:lpstr>
      <vt:lpstr>Determination of Working Length by  Electronic methods</vt:lpstr>
      <vt:lpstr>PowerPoint Presentation</vt:lpstr>
      <vt:lpstr>PowerPoint Presentation</vt:lpstr>
      <vt:lpstr>Basic principle</vt:lpstr>
      <vt:lpstr>Classification and Accuracy  of Apex Locators</vt:lpstr>
      <vt:lpstr>First-Generation Apex Locators</vt:lpstr>
      <vt:lpstr>Second-Generation Apex Locators. </vt:lpstr>
      <vt:lpstr>PowerPoint Presentation</vt:lpstr>
      <vt:lpstr>PowerPoint Presentation</vt:lpstr>
      <vt:lpstr>Third-Generation Apex Locators.</vt:lpstr>
      <vt:lpstr>PowerPoint Presentation</vt:lpstr>
      <vt:lpstr>Fourth-Generation Apex Locators.</vt:lpstr>
      <vt:lpstr>PowerPoint Presentation</vt:lpstr>
      <vt:lpstr>Advantages of EALs</vt:lpstr>
      <vt:lpstr>Disadvantages of EALs</vt:lpstr>
      <vt:lpstr>Apex locators vs. Radiographs</vt:lpstr>
      <vt:lpstr>TAKE HOME MESSEGE/ FOR THE TOPIC COVERED (SUMMARY)  </vt:lpstr>
      <vt:lpstr>PowerPoint Presentation</vt:lpstr>
      <vt:lpstr>References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Monika Vidhani</dc:creator>
  <cp:lastModifiedBy>Monika Vidhani</cp:lastModifiedBy>
  <cp:revision>3</cp:revision>
  <dcterms:created xsi:type="dcterms:W3CDTF">2023-04-17T08:03:37Z</dcterms:created>
  <dcterms:modified xsi:type="dcterms:W3CDTF">2023-04-17T08:54:54Z</dcterms:modified>
</cp:coreProperties>
</file>